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71" r:id="rId3"/>
    <p:sldId id="272" r:id="rId4"/>
    <p:sldId id="257" r:id="rId5"/>
    <p:sldId id="258" r:id="rId6"/>
    <p:sldId id="259" r:id="rId7"/>
    <p:sldId id="260" r:id="rId8"/>
    <p:sldId id="261" r:id="rId9"/>
    <p:sldId id="262" r:id="rId10"/>
    <p:sldId id="273" r:id="rId11"/>
    <p:sldId id="274" r:id="rId12"/>
    <p:sldId id="263" r:id="rId13"/>
    <p:sldId id="264" r:id="rId14"/>
    <p:sldId id="265"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268D8E-3754-4150-BD15-3189E6441AFA}" type="datetimeFigureOut">
              <a:rPr lang="en-US" smtClean="0"/>
              <a:pPr/>
              <a:t>10/7/2015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16C99B-7779-4EA5-94DB-6F1E38191C7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AA9DAC-A926-46E2-94CD-A3C648FCA081}" type="datetimeFigureOut">
              <a:rPr lang="en-US" smtClean="0"/>
              <a:pPr/>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5A04E1-6856-46CD-8649-29EDC14869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AF25B-0094-45A6-92A7-D1230FAB3FBE}"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AF25B-0094-45A6-92A7-D1230FAB3FBE}"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6AF25B-0094-45A6-92A7-D1230FAB3FBE}"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6AF25B-0094-45A6-92A7-D1230FAB3FBE}" type="datetimeFigureOut">
              <a:rPr lang="en-US" smtClean="0"/>
              <a:pPr/>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AF25B-0094-45A6-92A7-D1230FAB3FBE}" type="datetimeFigureOut">
              <a:rPr lang="en-US" smtClean="0"/>
              <a:pPr/>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AF25B-0094-45A6-92A7-D1230FAB3FBE}" type="datetimeFigureOut">
              <a:rPr lang="en-US" smtClean="0"/>
              <a:pPr/>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AF25B-0094-45A6-92A7-D1230FAB3FBE}"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AF25B-0094-45A6-92A7-D1230FAB3FBE}"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AD2B6-64BB-47C5-913D-B3F5410882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AF25B-0094-45A6-92A7-D1230FAB3FBE}" type="datetimeFigureOut">
              <a:rPr lang="en-US" smtClean="0"/>
              <a:pPr/>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AD2B6-64BB-47C5-913D-B3F5410882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lsi.gov.cy/d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latin typeface="Arial" pitchFamily="34" charset="0"/>
                <a:cs typeface="Arial" pitchFamily="34" charset="0"/>
              </a:rPr>
              <a:t>Ο περί της Εργασίας μέσω Επιχείρησης Προσωρινής Απασχόλησης Νόμος του 2012 και Κανονισμοί 2012</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N.174(I)</a:t>
            </a:r>
            <a:r>
              <a:rPr lang="el-GR" dirty="0" smtClean="0">
                <a:latin typeface="Arial" pitchFamily="34" charset="0"/>
                <a:cs typeface="Arial" pitchFamily="34" charset="0"/>
              </a:rPr>
              <a:t>/2012 και Κ.Δ.Π 517/2012</a:t>
            </a:r>
            <a:r>
              <a:rPr lang="en-US" dirty="0" smtClean="0">
                <a:latin typeface="Arial" pitchFamily="34" charset="0"/>
                <a:cs typeface="Arial" pitchFamily="34" charset="0"/>
              </a:rPr>
              <a:t/>
            </a:r>
            <a:br>
              <a:rPr lang="en-US" dirty="0" smtClean="0">
                <a:latin typeface="Arial" pitchFamily="34" charset="0"/>
                <a:cs typeface="Arial" pitchFamily="34" charset="0"/>
              </a:rPr>
            </a:br>
            <a:r>
              <a:rPr lang="el-GR" dirty="0" smtClean="0">
                <a:latin typeface="Arial" pitchFamily="34" charset="0"/>
                <a:cs typeface="Arial" pitchFamily="34" charset="0"/>
              </a:rPr>
              <a:t>Οδηγία 2008/104/ΕΚ</a:t>
            </a:r>
            <a:endParaRPr lang="en-US" dirty="0"/>
          </a:p>
        </p:txBody>
      </p:sp>
      <p:sp>
        <p:nvSpPr>
          <p:cNvPr id="3" name="Subtitle 2"/>
          <p:cNvSpPr>
            <a:spLocks noGrp="1"/>
          </p:cNvSpPr>
          <p:nvPr>
            <p:ph type="subTitle" idx="1"/>
          </p:nvPr>
        </p:nvSpPr>
        <p:spPr>
          <a:xfrm>
            <a:off x="838200" y="381000"/>
            <a:ext cx="7543800" cy="52578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Τύπος, χαρακτηριστικά άδειας,  Άρθρο 9</a:t>
            </a:r>
            <a:endParaRPr lang="en-US" sz="3600" dirty="0"/>
          </a:p>
        </p:txBody>
      </p:sp>
      <p:sp>
        <p:nvSpPr>
          <p:cNvPr id="3" name="Content Placeholder 2"/>
          <p:cNvSpPr>
            <a:spLocks noGrp="1"/>
          </p:cNvSpPr>
          <p:nvPr>
            <p:ph idx="1"/>
          </p:nvPr>
        </p:nvSpPr>
        <p:spPr/>
        <p:txBody>
          <a:bodyPr/>
          <a:lstStyle/>
          <a:p>
            <a:r>
              <a:rPr lang="el-GR" dirty="0" smtClean="0"/>
              <a:t>Εκδίδεται σε καθορισμένο τύπο</a:t>
            </a:r>
          </a:p>
          <a:p>
            <a:r>
              <a:rPr lang="el-GR" dirty="0" smtClean="0"/>
              <a:t>Διάρκεια 3 χρόνων με δυνατότητα ανανέωσης εκτός σε περίπτωση ανάκλησης</a:t>
            </a:r>
          </a:p>
          <a:p>
            <a:r>
              <a:rPr lang="el-GR" dirty="0" smtClean="0"/>
              <a:t>Μη μεταβιβάσιμη. Επιφύλαξη άρθρο 26(1)(ζ), σε περίπτωση θανάτου του κατόχου άδειας , δυνατότητα μεταβίβασης στους αντιπροσώπους εντός 1 μήνα και </a:t>
            </a:r>
            <a:r>
              <a:rPr lang="el-GR" dirty="0" err="1" smtClean="0"/>
              <a:t>νοουμένου</a:t>
            </a:r>
            <a:r>
              <a:rPr lang="el-GR" dirty="0" smtClean="0"/>
              <a:t> ότι </a:t>
            </a:r>
            <a:r>
              <a:rPr lang="el-GR" dirty="0" err="1" smtClean="0"/>
              <a:t>πληρούνται</a:t>
            </a:r>
            <a:r>
              <a:rPr lang="el-GR" dirty="0" smtClean="0"/>
              <a:t> οι προϋποθέσεις του νόμου</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ΣΥΜΒΑΣΗ ΕΠΑ ΜΕ ΕΡΓΟΔΟΤΟΥΜΕΝΟ ΑΡΘΡΟ 14</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l-GR" dirty="0" smtClean="0"/>
          </a:p>
          <a:p>
            <a:r>
              <a:rPr lang="el-GR" dirty="0" smtClean="0"/>
              <a:t>   Έγγραφη σύμβαση εργασίας μεταξύ ΕΠΑ και </a:t>
            </a:r>
            <a:r>
              <a:rPr lang="el-GR" dirty="0" err="1" smtClean="0"/>
              <a:t>εργοδοτούμενου</a:t>
            </a:r>
            <a:endParaRPr lang="el-GR" dirty="0" smtClean="0"/>
          </a:p>
          <a:p>
            <a:r>
              <a:rPr lang="el-GR" dirty="0" smtClean="0"/>
              <a:t>Με την επιφύλαξη του άρθρου 4 των περί Ενημέρωσης του </a:t>
            </a:r>
            <a:r>
              <a:rPr lang="el-GR" dirty="0" err="1" smtClean="0"/>
              <a:t>Εργοδοτούμενου</a:t>
            </a:r>
            <a:r>
              <a:rPr lang="el-GR" dirty="0" smtClean="0"/>
              <a:t> από τον Εργοδότη για τους όρους που διέπουν τη σύμβαση ή τη σχέση εργασίας η σύμβαση πρέπει να αναφέρει τα στοιχεία του εδαφίου (2) του άρθρου 14 (διάρκεια, ύψος αποδοχών, ειδικότητα, αρ. άδειας ΕΠΑ, μνεία της υποχρέωσης για ασφάλεια και υγεία  </a:t>
            </a:r>
            <a:r>
              <a:rPr lang="el-GR" dirty="0" err="1" smtClean="0"/>
              <a:t>κλπ</a:t>
            </a:r>
            <a:r>
              <a:rPr lang="el-GR" dirty="0" smtClean="0"/>
              <a:t>).</a:t>
            </a:r>
          </a:p>
          <a:p>
            <a:r>
              <a:rPr lang="el-GR" dirty="0" smtClean="0"/>
              <a:t>Μη προσδιορισμός του έμμεσου εργοδότη τότε η σύμβαση θα είναι γενική και μετά θα γίνει μια συμπληρωματική σύμβαση με τους ειδικότερους όρους εφόσον καθοριστεί ο έμμεσος εργοδότης.</a:t>
            </a:r>
          </a:p>
          <a:p>
            <a:r>
              <a:rPr lang="el-GR" dirty="0" smtClean="0"/>
              <a:t>Απαγορεύεται οποιαδήποτε Ρήτρα στην σύμβαση που να απαγορεύει τον προσωρινά απασχολούμενο να εργαστεί μετά την λήξη παραχώρησης στον έμμεσο εργοδότη</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r>
            <a:br>
              <a:rPr lang="en-US" sz="2200" dirty="0" smtClean="0"/>
            </a:br>
            <a:r>
              <a:rPr lang="en-US" sz="2200" dirty="0" smtClean="0"/>
              <a:t/>
            </a:r>
            <a:br>
              <a:rPr lang="en-US" sz="2200" dirty="0" smtClean="0"/>
            </a:br>
            <a:r>
              <a:rPr lang="el-GR" sz="3100" b="1" dirty="0" smtClean="0"/>
              <a:t>Περίοδος Παραχώρησης και όροι εργασίας και απασχόλησης των προσωρινά απασχολούμενων</a:t>
            </a:r>
            <a:r>
              <a:rPr lang="en-US" sz="3100" b="1" dirty="0" smtClean="0"/>
              <a:t/>
            </a:r>
            <a:br>
              <a:rPr lang="en-US" sz="3100" b="1" dirty="0" smtClean="0"/>
            </a:br>
            <a:endParaRPr lang="en-US" sz="3100" b="1" dirty="0"/>
          </a:p>
        </p:txBody>
      </p:sp>
      <p:sp>
        <p:nvSpPr>
          <p:cNvPr id="3" name="Content Placeholder 2"/>
          <p:cNvSpPr>
            <a:spLocks noGrp="1"/>
          </p:cNvSpPr>
          <p:nvPr>
            <p:ph idx="1"/>
          </p:nvPr>
        </p:nvSpPr>
        <p:spPr/>
        <p:txBody>
          <a:bodyPr>
            <a:normAutofit fontScale="55000" lnSpcReduction="20000"/>
          </a:bodyPr>
          <a:lstStyle/>
          <a:p>
            <a:pPr>
              <a:buNone/>
            </a:pPr>
            <a:r>
              <a:rPr lang="en-US" dirty="0"/>
              <a:t> </a:t>
            </a:r>
          </a:p>
          <a:p>
            <a:pPr>
              <a:buNone/>
            </a:pPr>
            <a:r>
              <a:rPr lang="el-GR" dirty="0"/>
              <a:t> </a:t>
            </a:r>
            <a:endParaRPr lang="en-US" dirty="0"/>
          </a:p>
          <a:p>
            <a:pPr lvl="0"/>
            <a:r>
              <a:rPr lang="el-GR" dirty="0"/>
              <a:t>Μέγιστη περίοδος 4 μήνες αρχικά με δυνατότητα έγγραφης ανανέωσης για τον ίδιο έμμεσο εργοδότη για συγκεκριμένο διάστημα που αν προστεθεί στο χρονικό διάστημα της αρχικής παραχώρησης δεν θα προκύπτει συνολική διάρκεια μεγαλύτερη των 12 μηνών.</a:t>
            </a:r>
            <a:endParaRPr lang="en-US" dirty="0"/>
          </a:p>
          <a:p>
            <a:pPr lvl="0"/>
            <a:r>
              <a:rPr lang="el-GR" dirty="0"/>
              <a:t>Αρχή της ίσης μεταχείρισης ως να εργάζονταν οι προσωρινά απασχολούμενοι απευθείας στον έμμεσο εργοδότη. </a:t>
            </a:r>
            <a:endParaRPr lang="en-US" dirty="0"/>
          </a:p>
          <a:p>
            <a:pPr lvl="0"/>
            <a:r>
              <a:rPr lang="el-GR" dirty="0"/>
              <a:t>Πρόσβαση στις διευκολύνσεις που υπάρχουν στην επιχείρηση του έμμεσου εργοδότη, </a:t>
            </a:r>
            <a:endParaRPr lang="en-US" dirty="0"/>
          </a:p>
          <a:p>
            <a:pPr lvl="0"/>
            <a:r>
              <a:rPr lang="el-GR" dirty="0"/>
              <a:t>Πρόσβαση στην ενημέρωση αναφορικά με τις κενές θέσεις που υπάρχουν στον έμμεσο εργοδότη και δυνατότητα πρόσληψης σε μόνιμες θέσεις.</a:t>
            </a:r>
            <a:endParaRPr lang="en-US" dirty="0"/>
          </a:p>
          <a:p>
            <a:pPr lvl="0"/>
            <a:r>
              <a:rPr lang="el-GR" dirty="0"/>
              <a:t>Εκπροσώπηση τόσο στο πλαίσιο της επιχείρησης προσωρινής απασχόλησης όσο και στο πλαίσιο του έμμεσου εργοδότη (θέματα ασφάλειας και υγείας επιπλέον στον τελευταίο</a:t>
            </a:r>
            <a:r>
              <a:rPr lang="el-GR" dirty="0" smtClean="0"/>
              <a:t>)</a:t>
            </a:r>
          </a:p>
          <a:p>
            <a:r>
              <a:rPr lang="el-GR" dirty="0" smtClean="0"/>
              <a:t>Η ΕΠΑ Δεν λαμβάνει οποιαδήποτε αμοιβή ή τέλος ως αντάλλαγμα για την παραχώρηση από τον </a:t>
            </a:r>
            <a:r>
              <a:rPr lang="el-GR" dirty="0" err="1" smtClean="0"/>
              <a:t>εργοδοτούμενο</a:t>
            </a:r>
            <a:r>
              <a:rPr lang="el-GR" dirty="0" smtClean="0"/>
              <a:t> ή μετά την λήξη της παράχωσης οποιαδήποτε αποζημίωση άλλης δαπάνης</a:t>
            </a:r>
          </a:p>
          <a:p>
            <a:pPr lvl="0"/>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Ευθύνη ΕΠΑ και Έμμεσου Εργοδότη</a:t>
            </a:r>
            <a:br>
              <a:rPr lang="el-GR" dirty="0" smtClean="0"/>
            </a:br>
            <a:r>
              <a:rPr lang="el-GR" dirty="0" smtClean="0"/>
              <a:t>Άρθρο 16</a:t>
            </a:r>
            <a:endParaRPr lang="en-US" dirty="0"/>
          </a:p>
        </p:txBody>
      </p:sp>
      <p:sp>
        <p:nvSpPr>
          <p:cNvPr id="3" name="Content Placeholder 2"/>
          <p:cNvSpPr>
            <a:spLocks noGrp="1"/>
          </p:cNvSpPr>
          <p:nvPr>
            <p:ph idx="1"/>
          </p:nvPr>
        </p:nvSpPr>
        <p:spPr/>
        <p:txBody>
          <a:bodyPr>
            <a:normAutofit/>
          </a:bodyPr>
          <a:lstStyle/>
          <a:p>
            <a:pPr>
              <a:buNone/>
            </a:pPr>
            <a:endParaRPr lang="en-US" dirty="0"/>
          </a:p>
          <a:p>
            <a:pPr lvl="0"/>
            <a:r>
              <a:rPr lang="el-GR" dirty="0"/>
              <a:t>Αλληλεγγύως και εις ολόκληρο υπεύθυνοι έναντι του προσωρινά εργαζόμενου για την ικανοποίηση των μισθολογικών δικαιωμάτων του. Η ευθύνη του έμμεσου εργοδότη αναστέλλεται εφόσον τα μισθολογικά δικαιώματα μπορούν να ικανοποιηθούν από την κατάπτωση της τραπεζικής εγγύησης.</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Έλεγχος εφαρμογής του Νόμου</a:t>
            </a:r>
            <a:r>
              <a:rPr lang="en-US" b="1" dirty="0" smtClean="0"/>
              <a:t/>
            </a:r>
            <a:br>
              <a:rPr lang="en-US" b="1" dirty="0" smtClean="0"/>
            </a:br>
            <a:endParaRPr lang="en-US" b="1" dirty="0"/>
          </a:p>
        </p:txBody>
      </p:sp>
      <p:sp>
        <p:nvSpPr>
          <p:cNvPr id="3" name="Content Placeholder 2"/>
          <p:cNvSpPr>
            <a:spLocks noGrp="1"/>
          </p:cNvSpPr>
          <p:nvPr>
            <p:ph idx="1"/>
          </p:nvPr>
        </p:nvSpPr>
        <p:spPr>
          <a:xfrm>
            <a:off x="304800" y="1143000"/>
            <a:ext cx="8382000" cy="4983163"/>
          </a:xfrm>
        </p:spPr>
        <p:txBody>
          <a:bodyPr>
            <a:normAutofit fontScale="92500" lnSpcReduction="10000"/>
          </a:bodyPr>
          <a:lstStyle/>
          <a:p>
            <a:pPr>
              <a:buNone/>
            </a:pPr>
            <a:endParaRPr lang="en-US" dirty="0"/>
          </a:p>
          <a:p>
            <a:r>
              <a:rPr lang="el-GR" dirty="0"/>
              <a:t>Η αρμόδια αρχή δύναται να διορίζει Επιθεωρητές για την αποτελεσματική εφαρμογή των διατάξεων του Νόμου.  Στον Νόμο προβλέπονται διατάξεις που καθορίζουν τις εξουσίες και τα καθήκοντα των Επιθεωρητών. Όποιος παρεμποδίζει τον Επιθεωρητή στην άσκηση των καθηκόντων του, τιμωρείται με φυλάκιση που δεν υπερβαίνει τους δύο (2) μήνες ή χρηματική ποινή που δεν υπερβαίνει τις €5.000 ή και στις δύο ποινές μαζί.    </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Διοικητικές κυρώσεις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l-GR" dirty="0"/>
              <a:t> </a:t>
            </a:r>
            <a:endParaRPr lang="en-US" dirty="0"/>
          </a:p>
          <a:p>
            <a:r>
              <a:rPr lang="el-GR" dirty="0"/>
              <a:t>Όταν η αρμόδια αρχή διαπιστώσει κατόπιν διερεύνησης ότι ΕΠΑ  λειτουργεί κατά παράβαση της άδειας της ή λειτουργεί υποκατάστημα  κατά παράβαση των διατάξεων του παρόντος Νόμου και των Κανονισμών δύναται διαζευκτικά ή σωρευτικά:</a:t>
            </a:r>
            <a:endParaRPr lang="en-US" dirty="0"/>
          </a:p>
          <a:p>
            <a:pPr>
              <a:buNone/>
            </a:pPr>
            <a:r>
              <a:rPr lang="el-GR" dirty="0"/>
              <a:t> </a:t>
            </a:r>
            <a:endParaRPr lang="en-US" dirty="0"/>
          </a:p>
          <a:p>
            <a:pPr lvl="0"/>
            <a:r>
              <a:rPr lang="el-GR" dirty="0"/>
              <a:t>να επιβάλλει διοικητικό πρόστιμο έως € 2.500</a:t>
            </a:r>
            <a:endParaRPr lang="en-US" dirty="0"/>
          </a:p>
          <a:p>
            <a:pPr lvl="0"/>
            <a:r>
              <a:rPr lang="el-GR" dirty="0"/>
              <a:t>να αναστείλει τη λειτουργία της επιχείρησης ή του υποκαταστήματος</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u="sng" dirty="0" smtClean="0"/>
              <a:t>Ανάκληση άδειας λειτουργίας</a:t>
            </a:r>
            <a:r>
              <a:rPr lang="en-US" dirty="0" smtClean="0"/>
              <a:t/>
            </a:r>
            <a:br>
              <a:rPr lang="en-US" dirty="0" smtClean="0"/>
            </a:br>
            <a:endParaRPr lang="en-US" dirty="0"/>
          </a:p>
        </p:txBody>
      </p:sp>
      <p:sp>
        <p:nvSpPr>
          <p:cNvPr id="3" name="Content Placeholder 2"/>
          <p:cNvSpPr>
            <a:spLocks noGrp="1"/>
          </p:cNvSpPr>
          <p:nvPr>
            <p:ph idx="1"/>
          </p:nvPr>
        </p:nvSpPr>
        <p:spPr>
          <a:xfrm>
            <a:off x="228600" y="1143000"/>
            <a:ext cx="8458200" cy="4983163"/>
          </a:xfrm>
        </p:spPr>
        <p:txBody>
          <a:bodyPr>
            <a:normAutofit fontScale="55000" lnSpcReduction="20000"/>
          </a:bodyPr>
          <a:lstStyle/>
          <a:p>
            <a:pPr>
              <a:buNone/>
            </a:pPr>
            <a:endParaRPr lang="en-US" dirty="0"/>
          </a:p>
          <a:p>
            <a:r>
              <a:rPr lang="el-GR" dirty="0"/>
              <a:t>Η αρμόδια αρχή ανακαλεί άδεια λειτουργίας Επιχείρησης Προσωρινής Απασχόλησης σε περίπτωση που:</a:t>
            </a:r>
            <a:endParaRPr lang="en-US" dirty="0"/>
          </a:p>
          <a:p>
            <a:pPr lvl="0"/>
            <a:r>
              <a:rPr lang="el-GR" dirty="0"/>
              <a:t>ο κάτοχος της άδειας ή και ο υπεύθυνος λειτουργίας έχει καταδικαστεί για αδίκημα που αναφέρεται στις διατάξεις του άρθρου 7(1) (γ) του Νόμου και στην τελευταία περίπτωση δεν έχει </a:t>
            </a:r>
            <a:r>
              <a:rPr lang="el-GR" dirty="0" err="1"/>
              <a:t>αντικατασταθεί</a:t>
            </a:r>
            <a:r>
              <a:rPr lang="el-GR" dirty="0"/>
              <a:t> σύμφωνα με τις διατάξεις του άρθρου 7(3) του Νόμου</a:t>
            </a:r>
            <a:endParaRPr lang="en-US" dirty="0"/>
          </a:p>
          <a:p>
            <a:pPr lvl="0"/>
            <a:r>
              <a:rPr lang="el-GR" dirty="0"/>
              <a:t>η επιχείρηση ασκεί και άλλες δραστηριότητες κατά παράβαση του άρθρου 13(2)</a:t>
            </a:r>
            <a:endParaRPr lang="en-US" dirty="0"/>
          </a:p>
          <a:p>
            <a:pPr lvl="0"/>
            <a:r>
              <a:rPr lang="el-GR" dirty="0"/>
              <a:t>κατά την διάρκεια του τακτικού ή έκτακτου ελέγχου διαπιστωθεί ότι κάποια από τις προϋποθέσεις χορήγησης της άδειας δεν </a:t>
            </a:r>
            <a:r>
              <a:rPr lang="el-GR" dirty="0" smtClean="0"/>
              <a:t>συντρέχει </a:t>
            </a:r>
            <a:r>
              <a:rPr lang="el-GR" dirty="0"/>
              <a:t>και ο κάτοχος της άδειας </a:t>
            </a:r>
            <a:r>
              <a:rPr lang="el-GR" dirty="0" err="1"/>
              <a:t>αρνείται</a:t>
            </a:r>
            <a:r>
              <a:rPr lang="el-GR" dirty="0"/>
              <a:t> να συμμορφωθεί με τις υποδείξεις της αρμόδιας αρχής για συμμόρφωση στο χρονικό διάστημα που ορίζει.</a:t>
            </a:r>
            <a:endParaRPr lang="en-US" dirty="0"/>
          </a:p>
          <a:p>
            <a:pPr lvl="0"/>
            <a:r>
              <a:rPr lang="el-GR" dirty="0"/>
              <a:t>δεν έχει κατατεθεί στο Τμήμα Εργασίας η τραπεζική εγγύηση</a:t>
            </a:r>
            <a:endParaRPr lang="en-US" dirty="0"/>
          </a:p>
          <a:p>
            <a:pPr lvl="0"/>
            <a:r>
              <a:rPr lang="el-GR" dirty="0"/>
              <a:t>ο κάτοχος της άδειας έχει καταρτίσει πλαστό έγγραφο</a:t>
            </a:r>
            <a:endParaRPr lang="en-US" dirty="0"/>
          </a:p>
          <a:p>
            <a:pPr lvl="0"/>
            <a:r>
              <a:rPr lang="el-GR" dirty="0"/>
              <a:t>ο κάτοχος της άδειας αποβιώσει με την επιφύλαξη της μεταβίβασης στους αντιπροσώπους σύμφωνα με τον Νόμο</a:t>
            </a:r>
            <a:endParaRPr lang="en-US" dirty="0"/>
          </a:p>
          <a:p>
            <a:pPr lvl="0"/>
            <a:r>
              <a:rPr lang="el-GR" dirty="0"/>
              <a:t>ο κάτοχος της άδειας διατελεί υπό πτώχευση ή υπό οποιαδήποτε άλλη νομική ανικανότητα και σε περίπτωση νομικού προσώπου διαλυθεί ή τεθεί σε διαδικασία εκκαθάρισης</a:t>
            </a:r>
            <a:r>
              <a:rPr lang="el-GR" dirty="0" smtClean="0"/>
              <a:t>.</a:t>
            </a:r>
            <a:r>
              <a:rPr lang="el-GR" dirty="0"/>
              <a:t> </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Ποινικά αδικήματα</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l-GR" dirty="0"/>
              <a:t>  </a:t>
            </a:r>
            <a:endParaRPr lang="en-US" dirty="0"/>
          </a:p>
          <a:p>
            <a:r>
              <a:rPr lang="el-GR" b="1" dirty="0"/>
              <a:t>Πρόσωπο που :</a:t>
            </a:r>
            <a:endParaRPr lang="en-US" b="1" dirty="0"/>
          </a:p>
          <a:p>
            <a:pPr>
              <a:buNone/>
            </a:pPr>
            <a:r>
              <a:rPr lang="el-GR" dirty="0"/>
              <a:t> </a:t>
            </a:r>
            <a:endParaRPr lang="en-US" dirty="0"/>
          </a:p>
          <a:p>
            <a:pPr lvl="0"/>
            <a:r>
              <a:rPr lang="el-GR" dirty="0"/>
              <a:t>λειτουργεί επιχείρηση προσωρινής απασχόλησης χωρίς την λήψη της άδειας</a:t>
            </a:r>
            <a:endParaRPr lang="en-US" dirty="0"/>
          </a:p>
          <a:p>
            <a:pPr lvl="0"/>
            <a:r>
              <a:rPr lang="el-GR" dirty="0"/>
              <a:t>λειτουργεί υποκατάστημα χωρίς την προηγούμενη γραπτή ενημέρωση της αρμόδιας αρχής</a:t>
            </a:r>
            <a:endParaRPr lang="en-US" dirty="0"/>
          </a:p>
          <a:p>
            <a:pPr lvl="0"/>
            <a:r>
              <a:rPr lang="el-GR" dirty="0"/>
              <a:t>ασκεί παράλληλα κάποια από τις επαγγελματικές δραστηριότητες του άρθρου 13 του Νόμου</a:t>
            </a:r>
            <a:endParaRPr lang="en-US" dirty="0"/>
          </a:p>
          <a:p>
            <a:pPr lvl="0"/>
            <a:r>
              <a:rPr lang="el-GR" dirty="0"/>
              <a:t>παραβιάζει ή παραλείπει να συμμορφωθεί προς τις διατάξεις των άρθρων 14,15 ή και 16.</a:t>
            </a:r>
            <a:endParaRPr lang="en-US" dirty="0"/>
          </a:p>
          <a:p>
            <a:pPr>
              <a:buNone/>
            </a:pPr>
            <a:endParaRPr lang="el-GR" dirty="0" smtClean="0"/>
          </a:p>
          <a:p>
            <a:pPr>
              <a:buNone/>
            </a:pPr>
            <a:r>
              <a:rPr lang="el-GR" dirty="0" smtClean="0"/>
              <a:t>	είναι </a:t>
            </a:r>
            <a:r>
              <a:rPr lang="el-GR" dirty="0"/>
              <a:t>ένοχο ποινικού αδικήματος και υπόκειται σε περίπτωση καταδίκης του σε ποινή φυλάκισης που δεν υπερβαίνει το ένα έτος ή σε χρηματική ποινή που δεν υπερβαίνει τις €10.000 ή και στις δύο αυτές ποινές.  </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Τέλη Άδειας Λειτουργίας</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305800" cy="4906963"/>
          </a:xfrm>
        </p:spPr>
        <p:txBody>
          <a:bodyPr>
            <a:normAutofit fontScale="62500" lnSpcReduction="20000"/>
          </a:bodyPr>
          <a:lstStyle/>
          <a:p>
            <a:pPr>
              <a:buNone/>
            </a:pPr>
            <a:endParaRPr lang="en-US" dirty="0"/>
          </a:p>
          <a:p>
            <a:pPr>
              <a:buNone/>
            </a:pPr>
            <a:r>
              <a:rPr lang="el-GR" dirty="0"/>
              <a:t> </a:t>
            </a:r>
            <a:endParaRPr lang="en-US" dirty="0"/>
          </a:p>
          <a:p>
            <a:r>
              <a:rPr lang="el-GR" dirty="0"/>
              <a:t>Τα πληρωτέα τέλη έχουν ως ακολούθως:</a:t>
            </a:r>
            <a:endParaRPr lang="en-US" dirty="0"/>
          </a:p>
          <a:p>
            <a:pPr>
              <a:buNone/>
            </a:pPr>
            <a:r>
              <a:rPr lang="el-GR" dirty="0"/>
              <a:t> </a:t>
            </a:r>
            <a:endParaRPr lang="en-US" dirty="0"/>
          </a:p>
          <a:p>
            <a:pPr lvl="0"/>
            <a:r>
              <a:rPr lang="el-GR" dirty="0"/>
              <a:t>για υποβολή αίτησης για έκδοση άδειας λειτουργίας Επιχείρησης Προσωρινής Απασχόλησης  εκατό ευρώ (€100)</a:t>
            </a:r>
            <a:endParaRPr lang="en-US" dirty="0"/>
          </a:p>
          <a:p>
            <a:pPr lvl="0"/>
            <a:r>
              <a:rPr lang="el-GR" dirty="0"/>
              <a:t>για έκδοση άδειας λειτουργίας Επιχείρησης Προσωρινής Απασχόλησης τριακόσια ευρώ (€300)</a:t>
            </a:r>
            <a:endParaRPr lang="en-US" dirty="0"/>
          </a:p>
          <a:p>
            <a:pPr lvl="0"/>
            <a:r>
              <a:rPr lang="el-GR" dirty="0"/>
              <a:t>για ανανέωση άδειας λειτουργίας Επιχείρησης Προσωρινής Απασχόλησης τριακόσια ευρώ (€300)</a:t>
            </a:r>
            <a:endParaRPr lang="en-US" dirty="0"/>
          </a:p>
          <a:p>
            <a:pPr lvl="0"/>
            <a:r>
              <a:rPr lang="el-GR" dirty="0"/>
              <a:t> για κάθε αντίγραφο άδειας λειτουργίας Επιχείρησης Προσωρινής Απασχόλησης εκατό ευρώ (€100)</a:t>
            </a:r>
            <a:endParaRPr lang="en-US" dirty="0"/>
          </a:p>
          <a:p>
            <a:pPr>
              <a:buNone/>
            </a:pPr>
            <a:r>
              <a:rPr lang="el-GR" dirty="0"/>
              <a:t> </a:t>
            </a:r>
            <a:endParaRPr lang="en-US" dirty="0"/>
          </a:p>
          <a:p>
            <a:pPr>
              <a:buNone/>
            </a:pPr>
            <a:r>
              <a:rPr lang="el-GR" dirty="0" smtClean="0"/>
              <a:t>	Η </a:t>
            </a:r>
            <a:r>
              <a:rPr lang="el-GR" dirty="0"/>
              <a:t>διαδικασία για έκδοση ή μη της άδειας λειτουργίας Επιχείρησης Προσωρινής Απασχόλησης πρέπει να ολοκληρώνεται εντός 3 μηνών. Η περίοδος αυτή ξεκινά από την χρονική στιγμή της υποβολής όλων των απαιτούμενων εγγράφων στην αρμόδια αρχή.</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a:t/>
            </a:r>
            <a:br>
              <a:rPr lang="el-GR" dirty="0"/>
            </a:br>
            <a:r>
              <a:rPr lang="el-GR" dirty="0" smtClean="0"/>
              <a:t>Πληροφορίες</a:t>
            </a:r>
            <a:r>
              <a:rPr lang="en-US" dirty="0" smtClean="0"/>
              <a:t/>
            </a:r>
            <a:br>
              <a:rPr lang="en-US" dirty="0" smtClean="0"/>
            </a:br>
            <a:r>
              <a:rPr lang="el-GR"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 </a:t>
            </a:r>
            <a:r>
              <a:rPr lang="el-GR" dirty="0"/>
              <a:t>περί της Εργασίας μέσω Επιχείρησης Προσωρινής Απασχόλησης Νόμος του  2012 και οι Κανονισμοί του 2012 βρίσκονται στην ιστοσελίδα του Τμήματος Εργασίας (</a:t>
            </a:r>
            <a:r>
              <a:rPr lang="en-US" u="sng" dirty="0">
                <a:hlinkClick r:id="rId2"/>
              </a:rPr>
              <a:t>www</a:t>
            </a:r>
            <a:r>
              <a:rPr lang="el-GR" u="sng" dirty="0">
                <a:hlinkClick r:id="rId2"/>
              </a:rPr>
              <a:t>.</a:t>
            </a:r>
            <a:r>
              <a:rPr lang="en-US" u="sng" dirty="0" err="1">
                <a:hlinkClick r:id="rId2"/>
              </a:rPr>
              <a:t>mlsi</a:t>
            </a:r>
            <a:r>
              <a:rPr lang="el-GR" u="sng" dirty="0">
                <a:hlinkClick r:id="rId2"/>
              </a:rPr>
              <a:t>.</a:t>
            </a:r>
            <a:r>
              <a:rPr lang="en-US" u="sng" dirty="0" err="1">
                <a:hlinkClick r:id="rId2"/>
              </a:rPr>
              <a:t>gov</a:t>
            </a:r>
            <a:r>
              <a:rPr lang="el-GR" u="sng" dirty="0">
                <a:hlinkClick r:id="rId2"/>
              </a:rPr>
              <a:t>.</a:t>
            </a:r>
            <a:r>
              <a:rPr lang="en-US" u="sng" dirty="0">
                <a:hlinkClick r:id="rId2"/>
              </a:rPr>
              <a:t>cy</a:t>
            </a:r>
            <a:r>
              <a:rPr lang="el-GR" u="sng" dirty="0">
                <a:hlinkClick r:id="rId2"/>
              </a:rPr>
              <a:t>/</a:t>
            </a:r>
            <a:r>
              <a:rPr lang="en-US" u="sng" dirty="0">
                <a:hlinkClick r:id="rId2"/>
              </a:rPr>
              <a:t>dl</a:t>
            </a:r>
            <a:r>
              <a:rPr lang="el-GR" dirty="0"/>
              <a:t>).  Για περισσότερες πληροφορίες  μπορείτε να επικοινωνείτε με το Τμήμα Εργασίας:</a:t>
            </a:r>
            <a:endParaRPr lang="en-US" dirty="0"/>
          </a:p>
          <a:p>
            <a:r>
              <a:rPr lang="el-GR" dirty="0"/>
              <a:t> </a:t>
            </a:r>
            <a:endParaRPr lang="en-US" dirty="0"/>
          </a:p>
          <a:p>
            <a:r>
              <a:rPr lang="el-GR" dirty="0" err="1"/>
              <a:t>Τηλ</a:t>
            </a:r>
            <a:r>
              <a:rPr lang="el-GR" dirty="0"/>
              <a:t>.: 22400869</a:t>
            </a:r>
            <a:endParaRPr lang="en-US" dirty="0"/>
          </a:p>
          <a:p>
            <a:r>
              <a:rPr lang="el-GR" dirty="0" err="1"/>
              <a:t>Τηλεομ</a:t>
            </a:r>
            <a:r>
              <a:rPr lang="el-GR" dirty="0"/>
              <a:t>.: 22400809</a:t>
            </a:r>
            <a:endParaRPr lang="en-US" dirty="0"/>
          </a:p>
          <a:p>
            <a:r>
              <a:rPr lang="el-GR" dirty="0"/>
              <a:t>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l-GR" b="1" dirty="0" smtClean="0"/>
              <a:t>ΕΠΑ</a:t>
            </a:r>
            <a:r>
              <a:rPr lang="en-US" b="1" dirty="0" smtClean="0"/>
              <a:t>=</a:t>
            </a:r>
            <a:r>
              <a:rPr lang="el-GR" dirty="0" smtClean="0"/>
              <a:t> πρόσωπο</a:t>
            </a:r>
            <a:r>
              <a:rPr lang="en-US" dirty="0" smtClean="0"/>
              <a:t>(</a:t>
            </a:r>
            <a:r>
              <a:rPr lang="el-GR" dirty="0" smtClean="0"/>
              <a:t>φυσικό ή νομικό) το οποίο συνάπτει συμβάσεις εργασίας ή σχέσεις εξαρτημένης εργασίας με προσωρινά απασχολούμενους με σκοπό να τους παραχωρεί για εργασία σε έμμεσο εργοδότη προσωρινά υπό την επίβλεψη και τη διεύθυνση του</a:t>
            </a:r>
          </a:p>
          <a:p>
            <a:endParaRPr lang="el-GR" dirty="0" smtClean="0"/>
          </a:p>
          <a:p>
            <a:r>
              <a:rPr lang="el-GR" b="1" dirty="0" smtClean="0"/>
              <a:t>Έμμεσος εργοδότης</a:t>
            </a:r>
            <a:r>
              <a:rPr lang="en-US" dirty="0" smtClean="0"/>
              <a:t>=</a:t>
            </a:r>
            <a:r>
              <a:rPr lang="el-GR" dirty="0" smtClean="0"/>
              <a:t> το πρόσωπο για το οποίο και υπό την επίβλεψη και τη διεύθυνση του οποίου εργάζεται  προσωρινά ο προσωρινά εργαζόμενος για </a:t>
            </a:r>
            <a:r>
              <a:rPr lang="el-GR" b="1" dirty="0" smtClean="0"/>
              <a:t>κάλυψη έκτακτων ή και πρόσκαιρων αναγκών</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Συνέχεια </a:t>
            </a:r>
            <a:endParaRPr lang="en-US" dirty="0"/>
          </a:p>
        </p:txBody>
      </p:sp>
      <p:sp>
        <p:nvSpPr>
          <p:cNvPr id="3" name="Content Placeholder 2"/>
          <p:cNvSpPr>
            <a:spLocks noGrp="1"/>
          </p:cNvSpPr>
          <p:nvPr>
            <p:ph idx="1"/>
          </p:nvPr>
        </p:nvSpPr>
        <p:spPr/>
        <p:txBody>
          <a:bodyPr>
            <a:normAutofit fontScale="92500"/>
          </a:bodyPr>
          <a:lstStyle/>
          <a:p>
            <a:r>
              <a:rPr lang="el-GR" b="1" dirty="0" smtClean="0"/>
              <a:t>Προσωρινά απασχολούμενος </a:t>
            </a:r>
            <a:r>
              <a:rPr lang="en-US" dirty="0" smtClean="0"/>
              <a:t>=</a:t>
            </a:r>
            <a:r>
              <a:rPr lang="el-GR" dirty="0" smtClean="0"/>
              <a:t> </a:t>
            </a:r>
            <a:r>
              <a:rPr lang="el-GR" dirty="0" err="1" smtClean="0"/>
              <a:t>εργοδοτούμενος</a:t>
            </a:r>
            <a:r>
              <a:rPr lang="el-GR" dirty="0" smtClean="0"/>
              <a:t> με σύμβαση ή σχέση εξαρτημένης εργασίας με επιχείρηση προσωρινής απασχόλησης  με σκοπό να τοποθετηθεί σε έμμεσο εργοδότη και να εργασθεί προσωρινά  υπό την επίβλεψη και τη διεύθυνση του τελευταίου.</a:t>
            </a:r>
          </a:p>
          <a:p>
            <a:r>
              <a:rPr lang="el-GR" b="1" dirty="0" smtClean="0"/>
              <a:t>Τριμερής σχέση </a:t>
            </a:r>
            <a:r>
              <a:rPr lang="el-GR" dirty="0" smtClean="0"/>
              <a:t>σε αντίθεση με την μέχρι τώρα γνωστή διμερή σχέση στο εργατικό δίκαιο.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Σκοπός</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l-GR" dirty="0" smtClean="0"/>
              <a:t>Σκοπός </a:t>
            </a:r>
            <a:r>
              <a:rPr lang="el-GR" dirty="0"/>
              <a:t>του περί Εργασίας μέσω Επιχείρησης Προσωρινής Απασχόλησης Νόμου του 2012 είναι </a:t>
            </a:r>
            <a:r>
              <a:rPr lang="el-GR" b="1" dirty="0"/>
              <a:t>η εξασφάλιση της προστασίας των προσωρινά απασχολούμενων και η βελτίωση της ποιότητας προσωρινής απασχόλησης μέσω της αρχής της ίσης μεταχείρισης καθώς και η αναγνώριση των Επιχειρήσεων Προσωρινής Απασχόλησης (ΕΠΑ) ως εργοδοτών</a:t>
            </a:r>
            <a:r>
              <a:rPr lang="el-GR" dirty="0"/>
              <a:t>. </a:t>
            </a:r>
            <a:endParaRPr lang="en-US" dirty="0" smtClean="0"/>
          </a:p>
          <a:p>
            <a:pPr>
              <a:buNone/>
            </a:pPr>
            <a:r>
              <a:rPr lang="en-US" dirty="0" smtClean="0"/>
              <a:t>	</a:t>
            </a:r>
            <a:r>
              <a:rPr lang="el-GR" dirty="0" smtClean="0"/>
              <a:t>Σκοπός </a:t>
            </a:r>
            <a:r>
              <a:rPr lang="el-GR" dirty="0"/>
              <a:t>των Κανονισμών είναι </a:t>
            </a:r>
            <a:r>
              <a:rPr lang="el-GR" b="1" dirty="0"/>
              <a:t>η ρύθμιση των όρων και προϋποθέσεων για την εφαρμογή του συστήματος </a:t>
            </a:r>
            <a:r>
              <a:rPr lang="el-GR" b="1" dirty="0" err="1"/>
              <a:t>αδειοδότησης</a:t>
            </a:r>
            <a:r>
              <a:rPr lang="el-GR" b="1" dirty="0"/>
              <a:t>, πιστοποίησης και ελέγχου </a:t>
            </a:r>
            <a:r>
              <a:rPr lang="el-GR" dirty="0"/>
              <a:t>των Επιχειρήσεων Προσωρινής Απασχόλησης.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Εφαρμογή</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a:p>
          <a:p>
            <a:r>
              <a:rPr lang="el-GR" dirty="0"/>
              <a:t>Ο Νόμος εφαρμόζεται:</a:t>
            </a:r>
            <a:endParaRPr lang="en-US" dirty="0"/>
          </a:p>
          <a:p>
            <a:pPr lvl="0"/>
            <a:r>
              <a:rPr lang="el-GR" dirty="0"/>
              <a:t>στους </a:t>
            </a:r>
            <a:r>
              <a:rPr lang="el-GR" dirty="0" err="1"/>
              <a:t>εργοδοτούμενους</a:t>
            </a:r>
            <a:r>
              <a:rPr lang="el-GR" dirty="0"/>
              <a:t> μέσω επιχείρησης προσωρινής απασχόλησης με σύμβαση εργασίας ή σχέση εξαρτημένης εργασίας, οι οποίοι τοποθετούνται σε έμμεσους εργοδότες.</a:t>
            </a:r>
            <a:endParaRPr lang="en-US" dirty="0"/>
          </a:p>
          <a:p>
            <a:pPr lvl="0"/>
            <a:r>
              <a:rPr lang="el-GR" dirty="0"/>
              <a:t>σε δημόσιες και ιδιωτικές επιχειρήσεις οι οποίες είναι επιχειρήσεις προσωρινής απασχόλησης ή έμμεσοι εργοδότες και οι οποίες ασκούν οικονομική δραστηριότητα ανεξαρτήτως του αν έχουν κερδοσκοπικό χαρακτήρα ή διεξάγουν τις ίδιες δραστηριότητες ως ΕΠΑ είτε ως </a:t>
            </a:r>
            <a:r>
              <a:rPr lang="el-GR" dirty="0" err="1"/>
              <a:t>κύριες</a:t>
            </a:r>
            <a:r>
              <a:rPr lang="el-GR" dirty="0"/>
              <a:t> είτε ως βοηθητικές.</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Εξαιρέσεις</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l-GR" dirty="0"/>
              <a:t> </a:t>
            </a:r>
            <a:endParaRPr lang="en-US" dirty="0"/>
          </a:p>
          <a:p>
            <a:r>
              <a:rPr lang="el-GR" dirty="0"/>
              <a:t>Ο Νόμος δεν καλύπτει τις συμβάσεις εργασίας ή τις σχέσεις εξαρτημένης εργασίας που συνάπτονται στα πλαίσια ειδικού προγράμματος επαγγελματικής κατάρτισης, ένταξης ή επιμόρφωσης, το οποίο επιδοτείται από δημόσιες αρχές ή οργανώνεται από το δημόσιο </a:t>
            </a:r>
            <a:r>
              <a:rPr lang="el-GR" dirty="0" smtClean="0"/>
              <a:t>τομέα</a:t>
            </a:r>
            <a:r>
              <a:rPr lang="en-US" dirty="0" smtClean="0"/>
              <a:t> (</a:t>
            </a:r>
            <a:r>
              <a:rPr lang="el-GR" dirty="0" smtClean="0"/>
              <a:t>Άρθρο 4(2)).</a:t>
            </a:r>
            <a:endParaRPr lang="en-US" dirty="0"/>
          </a:p>
          <a:p>
            <a:pPr>
              <a:buNone/>
            </a:pPr>
            <a:r>
              <a:rPr lang="el-GR" dirty="0"/>
              <a:t> </a:t>
            </a:r>
            <a:endParaRPr lang="en-US" dirty="0"/>
          </a:p>
          <a:p>
            <a:r>
              <a:rPr lang="el-GR" dirty="0"/>
              <a:t>Επίσης δεν εφαρμόζεται για την απασχόληση προσωρινά απασχολούμενων στη Δημοκρατία στους τομείς των κατασκευών και του </a:t>
            </a:r>
            <a:r>
              <a:rPr lang="el-GR" dirty="0" smtClean="0"/>
              <a:t>τουρισμού (Άρθρο 4(3)). </a:t>
            </a:r>
            <a:endParaRPr lang="en-US" dirty="0"/>
          </a:p>
          <a:p>
            <a:pPr>
              <a:buNone/>
            </a:pPr>
            <a:r>
              <a:rPr lang="el-GR" dirty="0"/>
              <a:t>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Σύσταση ΕΠΑ</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4525963"/>
          </a:xfrm>
        </p:spPr>
        <p:txBody>
          <a:bodyPr>
            <a:normAutofit lnSpcReduction="10000"/>
          </a:bodyPr>
          <a:lstStyle/>
          <a:p>
            <a:pPr>
              <a:buNone/>
            </a:pPr>
            <a:endParaRPr lang="en-US" dirty="0"/>
          </a:p>
          <a:p>
            <a:pPr lvl="0"/>
            <a:r>
              <a:rPr lang="el-GR" dirty="0" err="1"/>
              <a:t>Πληρούνται</a:t>
            </a:r>
            <a:r>
              <a:rPr lang="el-GR" dirty="0"/>
              <a:t> οι προϋποθέσεις του άρθρου 7 του Νόμου</a:t>
            </a:r>
            <a:endParaRPr lang="en-US" dirty="0"/>
          </a:p>
          <a:p>
            <a:pPr lvl="0"/>
            <a:r>
              <a:rPr lang="el-GR" dirty="0"/>
              <a:t>Απαιτείται η εξασφάλιση άδειας λειτουργίας ΕΠΑ ή γραπτή ενημέρωση σε περίπτωση λειτουργίας υποκαταστήματος από την αρμόδια αρχή.</a:t>
            </a:r>
            <a:endParaRPr lang="en-US" dirty="0"/>
          </a:p>
          <a:p>
            <a:pPr lvl="0"/>
            <a:r>
              <a:rPr lang="el-GR" dirty="0"/>
              <a:t>Απαιτείται η κατάθεση τραπεζικής εγγύησης ύψους €100.000 στην αρμόδια αρχή</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884238"/>
          </a:xfrm>
        </p:spPr>
        <p:txBody>
          <a:bodyPr>
            <a:normAutofit fontScale="90000"/>
          </a:bodyPr>
          <a:lstStyle/>
          <a:p>
            <a:r>
              <a:rPr lang="el-GR" sz="4000" dirty="0" smtClean="0"/>
              <a:t>Προϋποθέσεις για χορήγηση άδειας λειτουργίας</a:t>
            </a:r>
            <a:r>
              <a:rPr lang="en-US" dirty="0" smtClean="0"/>
              <a:t/>
            </a:r>
            <a:br>
              <a:rPr lang="en-US" dirty="0" smtClean="0"/>
            </a:br>
            <a:endParaRPr lang="en-US" dirty="0"/>
          </a:p>
        </p:txBody>
      </p:sp>
      <p:sp>
        <p:nvSpPr>
          <p:cNvPr id="3" name="Content Placeholder 2"/>
          <p:cNvSpPr>
            <a:spLocks noGrp="1"/>
          </p:cNvSpPr>
          <p:nvPr>
            <p:ph idx="1"/>
          </p:nvPr>
        </p:nvSpPr>
        <p:spPr>
          <a:xfrm>
            <a:off x="228600" y="1600200"/>
            <a:ext cx="8458200" cy="4724400"/>
          </a:xfrm>
        </p:spPr>
        <p:txBody>
          <a:bodyPr>
            <a:normAutofit fontScale="25000" lnSpcReduction="20000"/>
          </a:bodyPr>
          <a:lstStyle/>
          <a:p>
            <a:pPr>
              <a:buNone/>
            </a:pPr>
            <a:endParaRPr lang="en-US" sz="5100" dirty="0"/>
          </a:p>
          <a:p>
            <a:pPr lvl="0"/>
            <a:r>
              <a:rPr lang="el-GR" sz="7200" dirty="0"/>
              <a:t>Σε περίπτωση λειτουργίας της επιχείρησης από </a:t>
            </a:r>
            <a:r>
              <a:rPr lang="el-GR" sz="7200" b="1" dirty="0"/>
              <a:t>φυσικό πρόσωπο</a:t>
            </a:r>
            <a:r>
              <a:rPr lang="el-GR" sz="7200" dirty="0"/>
              <a:t>, το πρόσωπο αυτό να είναι πολίτης της Δημοκρατίας ή άλλου κράτους μέλους. Το εν λόγω πρόσωπο δεν πρέπει να τελεί υπό πτώχευση ή άλλη νομική ανικανότητα. </a:t>
            </a:r>
            <a:endParaRPr lang="en-US" sz="7200" dirty="0"/>
          </a:p>
          <a:p>
            <a:pPr lvl="0"/>
            <a:r>
              <a:rPr lang="el-GR" sz="7200" dirty="0"/>
              <a:t>Σε περίπτωση λειτουργίας της επιχείρησης από </a:t>
            </a:r>
            <a:r>
              <a:rPr lang="el-GR" sz="7200" b="1" dirty="0"/>
              <a:t>νομικό πρόσωπο</a:t>
            </a:r>
            <a:r>
              <a:rPr lang="el-GR" sz="7200" dirty="0"/>
              <a:t>, το πρόσωπο αυτό έχει συσταθεί δυνάμει των νόμων της Δημοκρατίας ή οποιουδήποτε άλλου κράτους μέλους, έχει εγγεγραμμένο γραφείο ή τόπο εργασίας στη Δημοκρατία, δεν τελεί σε διαδικασία εκκαθάρισης ή διάλυσης.</a:t>
            </a:r>
            <a:endParaRPr lang="en-US" sz="7200" dirty="0"/>
          </a:p>
          <a:p>
            <a:pPr lvl="0"/>
            <a:r>
              <a:rPr lang="el-GR" sz="7200" dirty="0"/>
              <a:t>Σε περίπτωση λειτουργίας της επιχείρησης από φυσικό πρόσωπο, το πρόσωπο αυτό ή σε περίπτωση λειτουργίας της επιχείρησης από νομικό πρόσωπο, οι Διευθυντές της εταιρείας, ή σε περίπτωση συνεταιρισμού, οι συνεταίροι καθώς και ο υπεύθυνος λειτουργίας της επιχείρησης :</a:t>
            </a:r>
            <a:endParaRPr lang="en-US" sz="7200" dirty="0"/>
          </a:p>
          <a:p>
            <a:r>
              <a:rPr lang="el-GR" sz="7200" dirty="0"/>
              <a:t>  </a:t>
            </a:r>
            <a:endParaRPr lang="en-US" sz="7200" dirty="0"/>
          </a:p>
          <a:p>
            <a:pPr lvl="1"/>
            <a:r>
              <a:rPr lang="el-GR" sz="7200" dirty="0"/>
              <a:t> Δεν έχουν καταδικαστεί, για συγκεκριμένα αδικήματα που </a:t>
            </a:r>
            <a:r>
              <a:rPr lang="el-GR" sz="7200" dirty="0" smtClean="0"/>
              <a:t> </a:t>
            </a:r>
            <a:r>
              <a:rPr lang="el-GR" sz="7200" dirty="0"/>
              <a:t>αναφέρονται στο άρθρο 7(1) (γ) Νόμου. </a:t>
            </a:r>
            <a:endParaRPr lang="en-US" sz="7200" dirty="0"/>
          </a:p>
          <a:p>
            <a:pPr lvl="1"/>
            <a:r>
              <a:rPr lang="el-GR" sz="7200" dirty="0"/>
              <a:t>Δεν ασκούν παράλληλα συγκεκριμένες επιχειρηματικές δραστηριότητες που αναφέρονται στο άρθρο 13(2) του Νόμου με εξαίρεση αυτή της λειτουργίας Ιδιωτικού Γραφείου εξεύρεσης Εργασίας και εφόσον έχει λάβει σχετική άδεια.</a:t>
            </a:r>
            <a:endParaRPr lang="en-US" sz="7200" dirty="0"/>
          </a:p>
          <a:p>
            <a:pPr>
              <a:buNone/>
            </a:pPr>
            <a:r>
              <a:rPr lang="el-GR" sz="7200" dirty="0"/>
              <a:t> </a:t>
            </a:r>
            <a:endParaRPr lang="en-US"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655638"/>
          </a:xfrm>
        </p:spPr>
        <p:txBody>
          <a:bodyPr>
            <a:normAutofit fontScale="90000"/>
          </a:bodyPr>
          <a:lstStyle/>
          <a:p>
            <a:r>
              <a:rPr lang="el-GR" u="sng" dirty="0" smtClean="0"/>
              <a:t>Προσόντα  υπεύθυνου λειτουργίας επιχείρησης</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r>
              <a:rPr lang="el-GR" dirty="0" smtClean="0"/>
              <a:t> </a:t>
            </a:r>
            <a:endParaRPr lang="en-US" dirty="0" smtClean="0"/>
          </a:p>
          <a:p>
            <a:pPr lvl="0"/>
            <a:r>
              <a:rPr lang="el-GR" sz="3300" dirty="0" smtClean="0"/>
              <a:t>Να είναι πολίτης της Δημοκρατίας ή άλλου κράτους μέλους</a:t>
            </a:r>
            <a:endParaRPr lang="en-US" sz="3300" dirty="0" smtClean="0"/>
          </a:p>
          <a:p>
            <a:pPr lvl="0"/>
            <a:r>
              <a:rPr lang="el-GR" sz="3300" dirty="0" smtClean="0"/>
              <a:t>Να έχει τα ελάχιστα αναγκαία προσόντα που αναφέρονται στο άρθρο 8(1) του Νόμου και ειδικότερα να είναι κάτοχος:</a:t>
            </a:r>
            <a:endParaRPr lang="en-US" sz="3300" dirty="0" smtClean="0"/>
          </a:p>
          <a:p>
            <a:pPr lvl="1"/>
            <a:r>
              <a:rPr lang="el-GR" sz="3300" dirty="0" smtClean="0"/>
              <a:t>αναγνωρισμένου διπλώματος, πτυχίου ή τίτλου πανεπιστημίου στα θέματα που αναφέρονται στο άρθρο 8 (1) (α) του Νόμου ή</a:t>
            </a:r>
            <a:endParaRPr lang="en-US" sz="3300" dirty="0" smtClean="0"/>
          </a:p>
          <a:p>
            <a:pPr lvl="1"/>
            <a:r>
              <a:rPr lang="el-GR" sz="3300" dirty="0" smtClean="0"/>
              <a:t>αναγνωρισμένου διπλώματος, πτυχίου ή τίτλου πανεπιστημίου σε αντικείμενο άλλο από αυτό που αναφέρεται στο άρθρο 8(1) (α) του Νόμου και μεταπτυχιακού τίτλου στα θέματα επαγγελματικού προσανατολισμού ή αγοράς εργασίας ή διαχείριση ανθρωπίνου δυναμικού ή </a:t>
            </a:r>
            <a:endParaRPr lang="en-US" sz="3300" dirty="0" smtClean="0"/>
          </a:p>
          <a:p>
            <a:pPr lvl="1"/>
            <a:r>
              <a:rPr lang="el-GR" sz="3300" dirty="0" smtClean="0"/>
              <a:t>αναγνωρισμένου διπλώματος, πτυχίου ή τίτλου πανεπιστημίου σε οποιοδήποτε αντικείμενο, εφόσον διαθέτει διετή τουλάχιστο επαγγελματική πείρα σε θέματα επαγγελματικού προσανατολισμού ή αγοράς εργασίας ή διαχείριση ανθρωπίνου δυναμικού που να αποκτήθηκε μετά την λήψη του πτυχίου.</a:t>
            </a:r>
            <a:endParaRPr lang="en-US" sz="3300" dirty="0" smtClean="0"/>
          </a:p>
          <a:p>
            <a:pPr>
              <a:buNone/>
            </a:pPr>
            <a:r>
              <a:rPr lang="el-GR" sz="3300" dirty="0" smtClean="0"/>
              <a:t> </a:t>
            </a:r>
            <a:endParaRPr lang="en-US" sz="3300" dirty="0" smtClean="0"/>
          </a:p>
          <a:p>
            <a:pPr lvl="2"/>
            <a:r>
              <a:rPr lang="el-GR" sz="3300" dirty="0" smtClean="0"/>
              <a:t>Επιχείρηση προσωρινής απασχόλησης εντός (2) μηνών από την ημερομηνία έκδοσης της άδειας οφείλει να διαθέτει την αναγκαία κτιριακή υποδομή που αποτελείται από επαγγελματικό χώρο έκτασης τουλάχιστον τριάντα τετραγωνικών μέτρων και να διαθέτει τον αναγκαίο τεχνικό εξοπλισμό.</a:t>
            </a:r>
          </a:p>
          <a:p>
            <a:pPr lvl="2">
              <a:buNone/>
            </a:pPr>
            <a:endParaRPr lang="en-US" sz="3300" dirty="0" smtClean="0"/>
          </a:p>
          <a:p>
            <a:endParaRPr lang="en-US" sz="33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930</Words>
  <Application>Microsoft Office PowerPoint</Application>
  <PresentationFormat>On-screen Show (4:3)</PresentationFormat>
  <Paragraphs>112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Ο περί της Εργασίας μέσω Επιχείρησης Προσωρινής Απασχόλησης Νόμος του 2012 και Κανονισμοί 2012  N.174(I)/2012 και Κ.Δ.Π 517/2012 Οδηγία 2008/104/ΕΚ</vt:lpstr>
      <vt:lpstr>Slide 2</vt:lpstr>
      <vt:lpstr>Συνέχεια </vt:lpstr>
      <vt:lpstr>Σκοπός</vt:lpstr>
      <vt:lpstr>Εφαρμογή </vt:lpstr>
      <vt:lpstr>Εξαιρέσεις </vt:lpstr>
      <vt:lpstr>Σύσταση ΕΠΑ </vt:lpstr>
      <vt:lpstr>Προϋποθέσεις για χορήγηση άδειας λειτουργίας </vt:lpstr>
      <vt:lpstr>Προσόντα  υπεύθυνου λειτουργίας επιχείρησης </vt:lpstr>
      <vt:lpstr>Τύπος, χαρακτηριστικά άδειας,  Άρθρο 9</vt:lpstr>
      <vt:lpstr>ΣΥΜΒΑΣΗ ΕΠΑ ΜΕ ΕΡΓΟΔΟΤΟΥΜΕΝΟ ΑΡΘΡΟ 14</vt:lpstr>
      <vt:lpstr>  Περίοδος Παραχώρησης και όροι εργασίας και απασχόλησης των προσωρινά απασχολούμενων </vt:lpstr>
      <vt:lpstr>Ευθύνη ΕΠΑ και Έμμεσου Εργοδότη Άρθρο 16</vt:lpstr>
      <vt:lpstr>Έλεγχος εφαρμογής του Νόμου </vt:lpstr>
      <vt:lpstr>Διοικητικές κυρώσεις  </vt:lpstr>
      <vt:lpstr>Ανάκληση άδειας λειτουργίας </vt:lpstr>
      <vt:lpstr>Ποινικά αδικήματα</vt:lpstr>
      <vt:lpstr>Τέλη Άδειας Λειτουργίας </vt:lpstr>
      <vt:lpstr>  Πληροφορίες   </vt:lpstr>
    </vt:vector>
  </TitlesOfParts>
  <Company>MOF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Eftichia</dc:creator>
  <cp:lastModifiedBy>Eftichia</cp:lastModifiedBy>
  <cp:revision>36</cp:revision>
  <dcterms:created xsi:type="dcterms:W3CDTF">2013-05-21T08:29:46Z</dcterms:created>
  <dcterms:modified xsi:type="dcterms:W3CDTF">2015-10-07T06:11:21Z</dcterms:modified>
</cp:coreProperties>
</file>